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8" r:id="rId3"/>
    <p:sldId id="260" r:id="rId4"/>
    <p:sldId id="261" r:id="rId5"/>
    <p:sldId id="268" r:id="rId6"/>
    <p:sldId id="262" r:id="rId7"/>
    <p:sldId id="267" r:id="rId8"/>
    <p:sldId id="264" r:id="rId9"/>
    <p:sldId id="263" r:id="rId10"/>
    <p:sldId id="265" r:id="rId11"/>
    <p:sldId id="266" r:id="rId12"/>
  </p:sldIdLst>
  <p:sldSz cx="9144000" cy="5143500" type="screen16x9"/>
  <p:notesSz cx="6858000" cy="9144000"/>
  <p:embeddedFontLst>
    <p:embeddedFont>
      <p:font typeface="Aptos Narrow" panose="020B0004020202020204" pitchFamily="34" charset="0"/>
      <p:regular r:id="rId14"/>
      <p:bold r:id="rId15"/>
    </p:embeddedFont>
    <p:embeddedFont>
      <p:font typeface="Bahnschrift Light Condensed" panose="020B0502040204020203" pitchFamily="34" charset="0"/>
      <p:regular r:id="rId16"/>
    </p:embeddedFont>
    <p:embeddedFont>
      <p:font typeface="Roboto" panose="02000000000000000000" pitchFamily="2" charset="0"/>
      <p:regular r:id="rId17"/>
      <p:bold r:id="rId18"/>
      <p:italic r:id="rId19"/>
      <p:boldItalic r:id="rId20"/>
    </p:embeddedFont>
    <p:embeddedFont>
      <p:font typeface="Rubik" panose="020B0604020202020204" charset="-79"/>
      <p:regular r:id="rId21"/>
      <p:bold r:id="rId22"/>
      <p:italic r:id="rId23"/>
      <p:boldItalic r:id="rId24"/>
    </p:embeddedFont>
    <p:embeddedFont>
      <p:font typeface="Rubik Light" panose="020B0604020202020204" charset="-79"/>
      <p:regular r:id="rId25"/>
      <p:bold r:id="rId26"/>
      <p:italic r:id="rId27"/>
      <p:boldItalic r:id="rId28"/>
    </p:embeddedFont>
    <p:embeddedFont>
      <p:font typeface="Rubik Medium" panose="020B0604020202020204" charset="-79"/>
      <p:regular r:id="rId29"/>
      <p:bold r:id="rId30"/>
      <p:italic r:id="rId31"/>
      <p:boldItalic r:id="rId32"/>
    </p:embeddedFont>
    <p:embeddedFont>
      <p:font typeface="Rubik SemiBold" panose="020B0604020202020204" charset="-79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7" roundtripDataSignature="AMtx7mi1nl8uAJepcjcA2CnLI/GAkZtj/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A78"/>
    <a:srgbClr val="F59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6" d="100"/>
          <a:sy n="116" d="100"/>
        </p:scale>
        <p:origin x="490" y="8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9" Type="http://schemas.openxmlformats.org/officeDocument/2006/relationships/viewProps" Target="viewProps.xml"/><Relationship Id="rId21" Type="http://schemas.openxmlformats.org/officeDocument/2006/relationships/font" Target="fonts/font8.fntdata"/><Relationship Id="rId34" Type="http://schemas.openxmlformats.org/officeDocument/2006/relationships/font" Target="fonts/font21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font" Target="fonts/font19.fntdata"/><Relationship Id="rId37" Type="http://customschemas.google.com/relationships/presentationmetadata" Target="meta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36" Type="http://schemas.openxmlformats.org/officeDocument/2006/relationships/font" Target="fonts/font23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font" Target="fonts/font1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35" Type="http://schemas.openxmlformats.org/officeDocument/2006/relationships/font" Target="fonts/font22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font" Target="fonts/font20.fntdata"/><Relationship Id="rId38" Type="http://schemas.openxmlformats.org/officeDocument/2006/relationships/presProps" Target="presProps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3ec2985a68_1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0" name="Google Shape;140;g23ec2985a68_1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8" name="Google Shape;148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0" name="Google Shape;70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583940" indent="0" rtl="0">
              <a:spcBef>
                <a:spcPts val="0"/>
              </a:spcBef>
              <a:spcAft>
                <a:spcPts val="1000"/>
              </a:spcAft>
              <a:buNone/>
            </a:pPr>
            <a:endParaRPr lang="en-US" sz="1800" b="0" i="0" u="sng" strike="noStrike" dirty="0">
              <a:solidFill>
                <a:srgbClr val="1155CC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7" name="Google Shape;9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65ee868302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7" name="Google Shape;107;g265ee868302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65ee868302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7" name="Google Shape;107;g265ee868302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09717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3ec2985a68_1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6" name="Google Shape;116;g23ec2985a68_1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3ec2985a68_1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4" name="Google Shape;124;g23ec2985a68_1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80741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3ec2985a68_1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2" name="Google Shape;132;g23ec2985a68_1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3ec2985a68_1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4" name="Google Shape;124;g23ec2985a68_1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1" name="Google Shape;21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14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6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2" name="Google Shape;32;p16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3" name="Google Shape;33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7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6" name="Google Shape;36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18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0" name="Google Shape;40;p1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1" name="Google Shape;41;p18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2" name="Google Shape;42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9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5" name="Google Shape;45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0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8" name="Google Shape;48;p20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9" name="Google Shape;49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4.png"/><Relationship Id="rId4" Type="http://schemas.openxmlformats.org/officeDocument/2006/relationships/image" Target="../media/image3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://www.linkedin.com/in/norma-desitasari-82700a1b6" TargetMode="External"/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g"/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20.svg"/><Relationship Id="rId3" Type="http://schemas.openxmlformats.org/officeDocument/2006/relationships/image" Target="../media/image1.png"/><Relationship Id="rId7" Type="http://schemas.openxmlformats.org/officeDocument/2006/relationships/image" Target="../media/image17.png"/><Relationship Id="rId12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11" Type="http://schemas.openxmlformats.org/officeDocument/2006/relationships/image" Target="../media/image18.png"/><Relationship Id="rId5" Type="http://schemas.openxmlformats.org/officeDocument/2006/relationships/image" Target="../media/image15.png"/><Relationship Id="rId15" Type="http://schemas.openxmlformats.org/officeDocument/2006/relationships/image" Target="../media/image22.svg"/><Relationship Id="rId10" Type="http://schemas.openxmlformats.org/officeDocument/2006/relationships/image" Target="../media/image13.png"/><Relationship Id="rId4" Type="http://schemas.openxmlformats.org/officeDocument/2006/relationships/image" Target="../media/image14.png"/><Relationship Id="rId9" Type="http://schemas.openxmlformats.org/officeDocument/2006/relationships/image" Target="../media/image8.png"/><Relationship Id="rId1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Relationship Id="rId9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5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1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9.png"/><Relationship Id="rId5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9FAB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49800" y="186500"/>
            <a:ext cx="1399901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"/>
          <p:cNvSpPr txBox="1"/>
          <p:nvPr/>
        </p:nvSpPr>
        <p:spPr>
          <a:xfrm>
            <a:off x="518025" y="959323"/>
            <a:ext cx="6239100" cy="2262127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411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Business Performance Analysis</a:t>
            </a:r>
            <a:endParaRPr lang="en-US" sz="2000" b="0" i="0" u="none" strike="noStrike" cap="none" dirty="0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57" name="Google Shape;57;p1"/>
          <p:cNvSpPr txBox="1"/>
          <p:nvPr/>
        </p:nvSpPr>
        <p:spPr>
          <a:xfrm>
            <a:off x="517900" y="3130300"/>
            <a:ext cx="7289100" cy="569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411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" sz="2500" dirty="0">
                <a:solidFill>
                  <a:schemeClr val="lt1"/>
                </a:solidFill>
                <a:latin typeface="Rubik SemiBold"/>
                <a:ea typeface="Rubik SemiBold"/>
                <a:cs typeface="Rubik SemiBold"/>
                <a:sym typeface="Rubik SemiBold"/>
              </a:rPr>
              <a:t>Kimia Farma </a:t>
            </a:r>
            <a:r>
              <a:rPr lang="en" sz="2500" b="0" i="0" u="none" strike="noStrike" cap="none" dirty="0">
                <a:solidFill>
                  <a:schemeClr val="lt1"/>
                </a:solidFill>
                <a:latin typeface="Rubik SemiBold"/>
                <a:ea typeface="Rubik SemiBold"/>
                <a:cs typeface="Rubik SemiBold"/>
                <a:sym typeface="Rubik SemiBold"/>
              </a:rPr>
              <a:t>- </a:t>
            </a:r>
            <a:r>
              <a:rPr lang="en" sz="2500" dirty="0">
                <a:solidFill>
                  <a:schemeClr val="lt1"/>
                </a:solidFill>
                <a:latin typeface="Rubik SemiBold"/>
                <a:ea typeface="Rubik SemiBold"/>
                <a:cs typeface="Rubik SemiBold"/>
                <a:sym typeface="Rubik SemiBold"/>
              </a:rPr>
              <a:t>Big Data Analytics</a:t>
            </a:r>
            <a:endParaRPr sz="2500" b="0" i="0" u="none" strike="noStrike" cap="none" dirty="0">
              <a:solidFill>
                <a:schemeClr val="lt1"/>
              </a:solidFill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  <p:sp>
        <p:nvSpPr>
          <p:cNvPr id="58" name="Google Shape;58;p1"/>
          <p:cNvSpPr/>
          <p:nvPr/>
        </p:nvSpPr>
        <p:spPr>
          <a:xfrm>
            <a:off x="6757125" y="-621925"/>
            <a:ext cx="3135000" cy="3051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1"/>
          <p:cNvSpPr txBox="1"/>
          <p:nvPr/>
        </p:nvSpPr>
        <p:spPr>
          <a:xfrm>
            <a:off x="1769125" y="172450"/>
            <a:ext cx="4578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" sz="3000" b="0" i="0" u="none" strike="noStrike" cap="none">
                <a:solidFill>
                  <a:schemeClr val="lt1"/>
                </a:solidFill>
                <a:latin typeface="Rubik SemiBold"/>
                <a:ea typeface="Rubik SemiBold"/>
                <a:cs typeface="Rubik SemiBold"/>
                <a:sym typeface="Rubik SemiBold"/>
              </a:rPr>
              <a:t>X</a:t>
            </a:r>
            <a:endParaRPr sz="3000" b="0" i="0" u="none" strike="noStrike" cap="none">
              <a:solidFill>
                <a:schemeClr val="lt1"/>
              </a:solidFill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  <p:sp>
        <p:nvSpPr>
          <p:cNvPr id="60" name="Google Shape;60;p1"/>
          <p:cNvSpPr txBox="1"/>
          <p:nvPr/>
        </p:nvSpPr>
        <p:spPr>
          <a:xfrm>
            <a:off x="517900" y="3699700"/>
            <a:ext cx="4392000" cy="9543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411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2000" b="0" i="0" u="none" strike="noStrike" cap="none" dirty="0"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rPr>
              <a:t>Presented by</a:t>
            </a:r>
            <a:endParaRPr sz="2000" b="0" i="0" u="none" strike="noStrike" cap="none" dirty="0">
              <a:solidFill>
                <a:schemeClr val="lt1"/>
              </a:solidFill>
              <a:latin typeface="Rubik Light"/>
              <a:ea typeface="Rubik Light"/>
              <a:cs typeface="Rubik Light"/>
              <a:sym typeface="Rubik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3000" b="0" i="0" u="none" strike="noStrike" cap="none" dirty="0"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rPr>
              <a:t>Norma Desitasari</a:t>
            </a:r>
            <a:endParaRPr sz="3000" b="0" i="0" u="none" strike="noStrike" cap="none" dirty="0">
              <a:solidFill>
                <a:schemeClr val="lt1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pic>
        <p:nvPicPr>
          <p:cNvPr id="61" name="Google Shape;61;p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50825" y="133900"/>
            <a:ext cx="1581660" cy="56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g23ec2985a68_1_56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g23ec2985a68_1_56"/>
          <p:cNvSpPr txBox="1"/>
          <p:nvPr/>
        </p:nvSpPr>
        <p:spPr>
          <a:xfrm>
            <a:off x="0" y="35456"/>
            <a:ext cx="9144000" cy="6003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57150" marR="0"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</a:pPr>
            <a:r>
              <a:rPr lang="en" sz="2700" b="1" dirty="0">
                <a:latin typeface="Rubik"/>
                <a:ea typeface="Rubik"/>
                <a:cs typeface="Rubik"/>
                <a:sym typeface="Rubik"/>
              </a:rPr>
              <a:t>Dashboard  Performance Analytics</a:t>
            </a:r>
            <a:endParaRPr sz="2700" b="1" i="0" u="none" strike="noStrike" cap="none" dirty="0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E18D0F2-54F7-792F-BA72-80EA112D46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8411" y="596968"/>
            <a:ext cx="6123191" cy="4546531"/>
          </a:xfrm>
          <a:prstGeom prst="rect">
            <a:avLst/>
          </a:prstGeom>
        </p:spPr>
      </p:pic>
      <p:pic>
        <p:nvPicPr>
          <p:cNvPr id="4" name="Google Shape;100;p4">
            <a:extLst>
              <a:ext uri="{FF2B5EF4-FFF2-40B4-BE49-F238E27FC236}">
                <a16:creationId xmlns:a16="http://schemas.microsoft.com/office/drawing/2014/main" id="{F770BA24-068F-4589-4AE0-F25B96849A48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t="5658" b="5649"/>
          <a:stretch/>
        </p:blipFill>
        <p:spPr>
          <a:xfrm>
            <a:off x="6012398" y="76650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59;p1">
            <a:extLst>
              <a:ext uri="{FF2B5EF4-FFF2-40B4-BE49-F238E27FC236}">
                <a16:creationId xmlns:a16="http://schemas.microsoft.com/office/drawing/2014/main" id="{0567A1CB-CDF3-37F1-2FED-E7FEF4C99CBE}"/>
              </a:ext>
            </a:extLst>
          </p:cNvPr>
          <p:cNvSpPr txBox="1"/>
          <p:nvPr/>
        </p:nvSpPr>
        <p:spPr>
          <a:xfrm>
            <a:off x="7322181" y="66550"/>
            <a:ext cx="4578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" sz="3000" b="0" i="0" u="none" strike="noStrike" cap="none" dirty="0">
                <a:solidFill>
                  <a:schemeClr val="tx1"/>
                </a:solidFill>
                <a:latin typeface="Rubik SemiBold"/>
                <a:ea typeface="Rubik SemiBold"/>
                <a:cs typeface="Rubik SemiBold"/>
                <a:sym typeface="Rubik SemiBold"/>
              </a:rPr>
              <a:t>X</a:t>
            </a:r>
            <a:endParaRPr sz="3000" b="0" i="0" u="none" strike="noStrike" cap="none" dirty="0">
              <a:solidFill>
                <a:schemeClr val="tx1"/>
              </a:solidFill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  <p:pic>
        <p:nvPicPr>
          <p:cNvPr id="6" name="Google Shape;103;p4">
            <a:extLst>
              <a:ext uri="{FF2B5EF4-FFF2-40B4-BE49-F238E27FC236}">
                <a16:creationId xmlns:a16="http://schemas.microsoft.com/office/drawing/2014/main" id="{2424471D-6795-A05F-77EA-E4CE9C6E0F46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727481" y="15658"/>
            <a:ext cx="1328699" cy="4744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9FAB"/>
        </a:solidFill>
        <a:effectLst/>
      </p:bgPr>
    </p:bg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8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895425" y="4262625"/>
            <a:ext cx="1399901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8"/>
          <p:cNvSpPr txBox="1"/>
          <p:nvPr/>
        </p:nvSpPr>
        <p:spPr>
          <a:xfrm>
            <a:off x="2376000" y="1939850"/>
            <a:ext cx="4392000" cy="877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411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" sz="4500" b="1" i="0" u="none" strike="noStrike" cap="none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Thank You</a:t>
            </a:r>
            <a:endParaRPr sz="2000" b="0" i="0" u="none" strike="noStrike" cap="none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53" name="Google Shape;153;p8"/>
          <p:cNvSpPr txBox="1"/>
          <p:nvPr/>
        </p:nvSpPr>
        <p:spPr>
          <a:xfrm>
            <a:off x="4314750" y="4248575"/>
            <a:ext cx="4578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" sz="3000" b="0" i="0" u="none" strike="noStrike" cap="none">
                <a:solidFill>
                  <a:schemeClr val="lt1"/>
                </a:solidFill>
                <a:latin typeface="Rubik SemiBold"/>
                <a:ea typeface="Rubik SemiBold"/>
                <a:cs typeface="Rubik SemiBold"/>
                <a:sym typeface="Rubik SemiBold"/>
              </a:rPr>
              <a:t>X</a:t>
            </a:r>
            <a:endParaRPr sz="3000" b="0" i="0" u="none" strike="noStrike" cap="none">
              <a:solidFill>
                <a:schemeClr val="lt1"/>
              </a:solidFill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  <p:sp>
        <p:nvSpPr>
          <p:cNvPr id="154" name="Google Shape;154;p8"/>
          <p:cNvSpPr/>
          <p:nvPr/>
        </p:nvSpPr>
        <p:spPr>
          <a:xfrm>
            <a:off x="4871775" y="4301225"/>
            <a:ext cx="1538100" cy="541200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lt1"/>
                </a:solidFill>
                <a:latin typeface="Rubik Medium"/>
                <a:ea typeface="Rubik Medium"/>
                <a:cs typeface="Rubik Medium"/>
                <a:sym typeface="Rubik Medium"/>
              </a:rPr>
              <a:t>Logo Company</a:t>
            </a:r>
            <a:endParaRPr sz="1400" b="0" i="0" u="none" strike="noStrike" cap="none">
              <a:solidFill>
                <a:schemeClr val="lt1"/>
              </a:solidFill>
              <a:latin typeface="Rubik Medium"/>
              <a:ea typeface="Rubik Medium"/>
              <a:cs typeface="Rubik Medium"/>
              <a:sym typeface="Rubik Mediu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3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3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3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rgbClr val="019FAB">
              <a:alpha val="4784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3"/>
          <p:cNvSpPr/>
          <p:nvPr/>
        </p:nvSpPr>
        <p:spPr>
          <a:xfrm>
            <a:off x="1033575" y="470775"/>
            <a:ext cx="2431800" cy="32988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 dirty="0">
                <a:solidFill>
                  <a:srgbClr val="000000"/>
                </a:solidFill>
                <a:latin typeface="Rubik Medium"/>
                <a:ea typeface="Rubik Medium"/>
                <a:cs typeface="Rubik Medium"/>
                <a:sym typeface="Rubik Medium"/>
              </a:rPr>
              <a:t>Insert your photo here</a:t>
            </a:r>
            <a:endParaRPr sz="1400" b="0" i="0" u="none" strike="noStrike" cap="none" dirty="0">
              <a:solidFill>
                <a:srgbClr val="000000"/>
              </a:solidFill>
              <a:latin typeface="Rubik Medium"/>
              <a:ea typeface="Rubik Medium"/>
              <a:cs typeface="Rubik Medium"/>
              <a:sym typeface="Rubik Medium"/>
            </a:endParaRPr>
          </a:p>
        </p:txBody>
      </p:sp>
      <p:sp>
        <p:nvSpPr>
          <p:cNvPr id="76" name="Google Shape;76;p3"/>
          <p:cNvSpPr txBox="1"/>
          <p:nvPr/>
        </p:nvSpPr>
        <p:spPr>
          <a:xfrm>
            <a:off x="4867250" y="959175"/>
            <a:ext cx="35046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2000" dirty="0">
                <a:latin typeface="Rubik SemiBold"/>
                <a:ea typeface="Rubik SemiBold"/>
                <a:cs typeface="Rubik SemiBold"/>
                <a:sym typeface="Rubik SemiBold"/>
              </a:rPr>
              <a:t>&lt;Norma Desitasari&gt;</a:t>
            </a:r>
            <a:endParaRPr sz="2000" b="0" i="0" u="none" strike="noStrike" cap="none" dirty="0">
              <a:solidFill>
                <a:srgbClr val="000000"/>
              </a:solidFill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  <p:sp>
        <p:nvSpPr>
          <p:cNvPr id="78" name="Google Shape;78;p3"/>
          <p:cNvSpPr txBox="1"/>
          <p:nvPr/>
        </p:nvSpPr>
        <p:spPr>
          <a:xfrm>
            <a:off x="4867250" y="1604175"/>
            <a:ext cx="35046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2000" dirty="0">
                <a:solidFill>
                  <a:srgbClr val="019FAB"/>
                </a:solidFill>
                <a:latin typeface="Rubik SemiBold"/>
                <a:ea typeface="Rubik SemiBold"/>
                <a:cs typeface="Rubik SemiBold"/>
                <a:sym typeface="Rubik SemiBold"/>
              </a:rPr>
              <a:t>&lt;S.Kom&gt;</a:t>
            </a:r>
            <a:endParaRPr sz="2000" b="0" i="0" u="none" strike="noStrike" cap="none" dirty="0">
              <a:solidFill>
                <a:srgbClr val="019FAB"/>
              </a:solidFill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  <p:sp>
        <p:nvSpPr>
          <p:cNvPr id="79" name="Google Shape;79;p3"/>
          <p:cNvSpPr txBox="1"/>
          <p:nvPr/>
        </p:nvSpPr>
        <p:spPr>
          <a:xfrm>
            <a:off x="4867250" y="2205990"/>
            <a:ext cx="3504600" cy="24006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1200" b="0" i="0" u="none" strike="noStrike" dirty="0">
                <a:solidFill>
                  <a:srgbClr val="383737"/>
                </a:solidFill>
                <a:effectLst/>
                <a:latin typeface="Rubik Medium" panose="020B0604020202020204" charset="-79"/>
                <a:cs typeface="Rubik Medium" panose="020B0604020202020204" charset="-79"/>
              </a:rPr>
              <a:t>Graduated in Information Technology at </a:t>
            </a:r>
            <a:r>
              <a:rPr lang="en-US" sz="1200" b="0" i="0" u="none" strike="noStrike" dirty="0" err="1">
                <a:solidFill>
                  <a:srgbClr val="383737"/>
                </a:solidFill>
                <a:effectLst/>
                <a:latin typeface="Rubik Medium" panose="020B0604020202020204" charset="-79"/>
                <a:cs typeface="Rubik Medium" panose="020B0604020202020204" charset="-79"/>
              </a:rPr>
              <a:t>Brawijaya</a:t>
            </a:r>
            <a:r>
              <a:rPr lang="en-US" sz="1200" b="0" i="0" u="none" strike="noStrike" dirty="0">
                <a:solidFill>
                  <a:srgbClr val="383737"/>
                </a:solidFill>
                <a:effectLst/>
                <a:latin typeface="Rubik Medium" panose="020B0604020202020204" charset="-79"/>
                <a:cs typeface="Rubik Medium" panose="020B0604020202020204" charset="-79"/>
              </a:rPr>
              <a:t> University. Have internship experience as a programmer at Panasonic Manufacturing Indonesia. Learned develop web-based projects, Excel and Data Visualization using Python and google looker. Interested in a career a Data Analyst or Web Developer</a:t>
            </a:r>
            <a:endParaRPr lang="en-US" sz="1200" u="none" strike="noStrike" cap="none" dirty="0">
              <a:solidFill>
                <a:srgbClr val="000000"/>
              </a:solidFill>
              <a:latin typeface="Rubik Medium" panose="020B0604020202020204" charset="-79"/>
              <a:ea typeface="Rubik Medium"/>
              <a:cs typeface="Rubik Medium" panose="020B0604020202020204" charset="-79"/>
              <a:sym typeface="Rubik Medium"/>
            </a:endParaRPr>
          </a:p>
        </p:txBody>
      </p:sp>
      <p:sp>
        <p:nvSpPr>
          <p:cNvPr id="80" name="Google Shape;80;p3"/>
          <p:cNvSpPr txBox="1"/>
          <p:nvPr/>
        </p:nvSpPr>
        <p:spPr>
          <a:xfrm>
            <a:off x="1026905" y="3801916"/>
            <a:ext cx="3504600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1200" dirty="0">
                <a:latin typeface="Rubik Medium"/>
                <a:ea typeface="Rubik Medium"/>
                <a:cs typeface="Rubik Medium"/>
                <a:sym typeface="Rubik Medium"/>
              </a:rPr>
              <a:t>&lt;Jakarta&gt;</a:t>
            </a:r>
            <a:endParaRPr sz="1200" u="none" strike="noStrike" cap="none" dirty="0">
              <a:solidFill>
                <a:srgbClr val="000000"/>
              </a:solidFill>
              <a:latin typeface="Rubik Medium"/>
              <a:ea typeface="Rubik Medium"/>
              <a:cs typeface="Rubik Medium"/>
              <a:sym typeface="Rubik Medium"/>
            </a:endParaRPr>
          </a:p>
        </p:txBody>
      </p:sp>
      <p:pic>
        <p:nvPicPr>
          <p:cNvPr id="81" name="Google Shape;81;p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0680" y="4692389"/>
            <a:ext cx="369300" cy="36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1554" y="3857806"/>
            <a:ext cx="400201" cy="400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48479" y="4357068"/>
            <a:ext cx="369300" cy="263511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3"/>
          <p:cNvSpPr txBox="1"/>
          <p:nvPr/>
        </p:nvSpPr>
        <p:spPr>
          <a:xfrm>
            <a:off x="1011454" y="4507723"/>
            <a:ext cx="3504600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1200" u="sng" dirty="0">
                <a:solidFill>
                  <a:schemeClr val="tx1"/>
                </a:solidFill>
                <a:latin typeface="Rubik Medium"/>
                <a:cs typeface="Rubik Medium"/>
                <a:sym typeface="Rubik Medium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</a:t>
            </a:r>
            <a:r>
              <a:rPr lang="en-US" sz="1200" b="0" i="0" u="sng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.linkedin.com/in/norma-desitasari-82700a1b6</a:t>
            </a:r>
            <a:r>
              <a:rPr lang="en-US" sz="1200" b="0" i="0" u="sng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/</a:t>
            </a:r>
            <a:r>
              <a:rPr lang="en-US" sz="1200" dirty="0">
                <a:solidFill>
                  <a:schemeClr val="tx1"/>
                </a:solidFill>
                <a:latin typeface="Rubik Medium"/>
                <a:ea typeface="Rubik Medium"/>
                <a:cs typeface="Rubik Medium"/>
                <a:sym typeface="Rubik Medium"/>
              </a:rPr>
              <a:t>&gt;</a:t>
            </a:r>
            <a:endParaRPr lang="en-US" sz="1200" u="none" strike="noStrike" cap="none" dirty="0">
              <a:solidFill>
                <a:schemeClr val="tx1"/>
              </a:solidFill>
              <a:latin typeface="Rubik Medium"/>
              <a:ea typeface="Rubik Medium"/>
              <a:cs typeface="Rubik Medium"/>
              <a:sym typeface="Rubik Medium"/>
            </a:endParaRPr>
          </a:p>
        </p:txBody>
      </p:sp>
      <p:sp>
        <p:nvSpPr>
          <p:cNvPr id="85" name="Google Shape;85;p3"/>
          <p:cNvSpPr txBox="1"/>
          <p:nvPr/>
        </p:nvSpPr>
        <p:spPr>
          <a:xfrm>
            <a:off x="986410" y="4230754"/>
            <a:ext cx="3504600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1200" dirty="0">
                <a:latin typeface="Rubik Medium"/>
                <a:ea typeface="Rubik Medium"/>
                <a:cs typeface="Rubik Medium"/>
                <a:sym typeface="Rubik Medium"/>
              </a:rPr>
              <a:t>&lt;normadesitasari03@gmail.com&gt;</a:t>
            </a:r>
            <a:endParaRPr sz="1200" u="none" strike="noStrike" cap="none" dirty="0">
              <a:solidFill>
                <a:srgbClr val="000000"/>
              </a:solidFill>
              <a:latin typeface="Rubik Medium"/>
              <a:ea typeface="Rubik Medium"/>
              <a:cs typeface="Rubik Medium"/>
              <a:sym typeface="Rubik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4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-1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4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6012398" y="76650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4"/>
          <p:cNvSpPr txBox="1"/>
          <p:nvPr/>
        </p:nvSpPr>
        <p:spPr>
          <a:xfrm>
            <a:off x="340500" y="452038"/>
            <a:ext cx="8463000" cy="6465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" sz="3000" b="1">
                <a:latin typeface="Rubik"/>
                <a:ea typeface="Rubik"/>
                <a:cs typeface="Rubik"/>
                <a:sym typeface="Rubik"/>
              </a:rPr>
              <a:t>About </a:t>
            </a:r>
            <a:r>
              <a:rPr lang="en" sz="3000" b="1">
                <a:solidFill>
                  <a:schemeClr val="accent5"/>
                </a:solidFill>
                <a:latin typeface="Rubik"/>
                <a:ea typeface="Rubik"/>
                <a:cs typeface="Rubik"/>
                <a:sym typeface="Rubik"/>
              </a:rPr>
              <a:t>Company</a:t>
            </a:r>
            <a:endParaRPr sz="3000" b="1" i="0" u="none" strike="noStrike" cap="none">
              <a:solidFill>
                <a:schemeClr val="accent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" name="Google Shape;59;p1">
            <a:extLst>
              <a:ext uri="{FF2B5EF4-FFF2-40B4-BE49-F238E27FC236}">
                <a16:creationId xmlns:a16="http://schemas.microsoft.com/office/drawing/2014/main" id="{0D3B7E13-FF94-8C6A-505A-77FAA2F2AFE9}"/>
              </a:ext>
            </a:extLst>
          </p:cNvPr>
          <p:cNvSpPr txBox="1"/>
          <p:nvPr/>
        </p:nvSpPr>
        <p:spPr>
          <a:xfrm>
            <a:off x="7322181" y="66550"/>
            <a:ext cx="4578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" sz="3000" b="0" i="0" u="none" strike="noStrike" cap="none" dirty="0">
                <a:solidFill>
                  <a:schemeClr val="tx1"/>
                </a:solidFill>
                <a:latin typeface="Rubik SemiBold"/>
                <a:ea typeface="Rubik SemiBold"/>
                <a:cs typeface="Rubik SemiBold"/>
                <a:sym typeface="Rubik SemiBold"/>
              </a:rPr>
              <a:t>X</a:t>
            </a:r>
            <a:endParaRPr sz="3000" b="0" i="0" u="none" strike="noStrike" cap="none" dirty="0">
              <a:solidFill>
                <a:schemeClr val="tx1"/>
              </a:solidFill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  <p:pic>
        <p:nvPicPr>
          <p:cNvPr id="3" name="Google Shape;103;p4">
            <a:extLst>
              <a:ext uri="{FF2B5EF4-FFF2-40B4-BE49-F238E27FC236}">
                <a16:creationId xmlns:a16="http://schemas.microsoft.com/office/drawing/2014/main" id="{AF9E13F5-159A-C22F-6EAA-C222D0A2FD66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27481" y="15658"/>
            <a:ext cx="1328699" cy="474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E5490ED-D881-9C78-EE57-B55BA65E032C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59000"/>
          </a:blip>
          <a:stretch>
            <a:fillRect/>
          </a:stretch>
        </p:blipFill>
        <p:spPr>
          <a:xfrm>
            <a:off x="6076393" y="1087254"/>
            <a:ext cx="2692966" cy="179531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AC1FA31-D8F4-8F0F-F037-815FCE066BD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6359" y="1472739"/>
            <a:ext cx="5735893" cy="281727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A602148-6EE4-9895-6C2F-C6155C244D86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58000"/>
          </a:blip>
          <a:stretch>
            <a:fillRect/>
          </a:stretch>
        </p:blipFill>
        <p:spPr>
          <a:xfrm>
            <a:off x="6076393" y="2881378"/>
            <a:ext cx="2691004" cy="150068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99;p4">
            <a:extLst>
              <a:ext uri="{FF2B5EF4-FFF2-40B4-BE49-F238E27FC236}">
                <a16:creationId xmlns:a16="http://schemas.microsoft.com/office/drawing/2014/main" id="{8E312B04-D680-177D-1878-921C071A6177}"/>
              </a:ext>
            </a:extLst>
          </p:cNvPr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g265ee868302_0_99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g265ee868302_0_99"/>
          <p:cNvSpPr txBox="1"/>
          <p:nvPr/>
        </p:nvSpPr>
        <p:spPr>
          <a:xfrm>
            <a:off x="340500" y="1406350"/>
            <a:ext cx="8340300" cy="1015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 dirty="0">
                <a:latin typeface="Rubik"/>
                <a:ea typeface="Rubik"/>
                <a:cs typeface="Rubik"/>
                <a:sym typeface="Rubik"/>
              </a:rPr>
              <a:t>As a Big Data Analytics intern at Kimia Farma, I must have deep understanding of </a:t>
            </a:r>
            <a:r>
              <a:rPr lang="en" sz="1200" b="1" dirty="0">
                <a:highlight>
                  <a:srgbClr val="F59300"/>
                </a:highlight>
                <a:latin typeface="Rubik"/>
                <a:ea typeface="Rubik"/>
                <a:cs typeface="Rubik"/>
                <a:sym typeface="Rubik"/>
              </a:rPr>
              <a:t>data and analytics skill</a:t>
            </a:r>
            <a:r>
              <a:rPr lang="en" sz="1200" b="1" dirty="0">
                <a:latin typeface="Rubik"/>
                <a:ea typeface="Rubik"/>
                <a:cs typeface="Rubik"/>
                <a:sym typeface="Rubik"/>
              </a:rPr>
              <a:t>.</a:t>
            </a: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b="1" dirty="0">
                <a:latin typeface="Rubik"/>
                <a:ea typeface="Rubik"/>
                <a:cs typeface="Rubik"/>
                <a:sym typeface="Rubik"/>
              </a:rPr>
              <a:t>T</a:t>
            </a:r>
            <a:r>
              <a:rPr lang="en" sz="1200" b="1" dirty="0">
                <a:latin typeface="Rubik"/>
                <a:ea typeface="Rubik"/>
                <a:cs typeface="Rubik"/>
                <a:sym typeface="Rubik"/>
              </a:rPr>
              <a:t>he goals of this project is </a:t>
            </a:r>
            <a:r>
              <a:rPr lang="en" sz="1200" b="1" dirty="0">
                <a:highlight>
                  <a:srgbClr val="F59300"/>
                </a:highlight>
                <a:latin typeface="Rubik"/>
                <a:ea typeface="Rubik"/>
                <a:cs typeface="Rubik"/>
                <a:sym typeface="Rubik"/>
              </a:rPr>
              <a:t>to evaluate the  performance  of Kimia Farmas’s business from 2020 to 2023</a:t>
            </a:r>
            <a:r>
              <a:rPr lang="en" sz="1200" b="1" dirty="0">
                <a:latin typeface="Rubik"/>
                <a:ea typeface="Rubik"/>
                <a:cs typeface="Rubik"/>
                <a:sym typeface="Rubik"/>
              </a:rPr>
              <a:t> by creating analysis table and making dashboard as visual output.  </a:t>
            </a:r>
            <a:endParaRPr sz="1200" b="0" i="0" u="none" strike="noStrike" cap="none" dirty="0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12" name="Google Shape;112;g265ee868302_0_99"/>
          <p:cNvSpPr txBox="1"/>
          <p:nvPr/>
        </p:nvSpPr>
        <p:spPr>
          <a:xfrm>
            <a:off x="340500" y="452038"/>
            <a:ext cx="8463000" cy="6465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" sz="3000" b="1">
                <a:latin typeface="Rubik"/>
                <a:ea typeface="Rubik"/>
                <a:cs typeface="Rubik"/>
                <a:sym typeface="Rubik"/>
              </a:rPr>
              <a:t>Project </a:t>
            </a:r>
            <a:r>
              <a:rPr lang="en" sz="3000" b="1">
                <a:solidFill>
                  <a:schemeClr val="accent5"/>
                </a:solidFill>
                <a:latin typeface="Rubik"/>
                <a:ea typeface="Rubik"/>
                <a:cs typeface="Rubik"/>
                <a:sym typeface="Rubik"/>
              </a:rPr>
              <a:t>Portfolio</a:t>
            </a:r>
            <a:endParaRPr sz="3000" b="1" i="0" u="none" strike="noStrike" cap="none">
              <a:solidFill>
                <a:schemeClr val="accent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13" name="Google Shape;113;g265ee868302_0_99"/>
          <p:cNvSpPr txBox="1"/>
          <p:nvPr/>
        </p:nvSpPr>
        <p:spPr>
          <a:xfrm>
            <a:off x="6054900" y="4058325"/>
            <a:ext cx="3089100" cy="118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>
                <a:latin typeface="Rubik"/>
                <a:ea typeface="Rubik"/>
                <a:cs typeface="Rubik"/>
                <a:sym typeface="Rubik"/>
              </a:rPr>
              <a:t>Project explanation video here!</a:t>
            </a:r>
            <a:endParaRPr sz="1200" b="1">
              <a:latin typeface="Rubik"/>
              <a:ea typeface="Rubik"/>
              <a:cs typeface="Rubik"/>
              <a:sym typeface="Rubik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 i="1">
                <a:solidFill>
                  <a:srgbClr val="1F1F1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&lt;buat hyperlink di kata "here" di atas, sisipkan link youtube yang berisi rekaman anda melakukan presentasi penjelasan hasil pengerjaan final task. Hapus pesan ini jika anda telah memahami pesan ini&gt;</a:t>
            </a:r>
            <a:endParaRPr sz="1000" b="1" i="1"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7" name="Google Shape;100;p4">
            <a:extLst>
              <a:ext uri="{FF2B5EF4-FFF2-40B4-BE49-F238E27FC236}">
                <a16:creationId xmlns:a16="http://schemas.microsoft.com/office/drawing/2014/main" id="{75C542CE-4E75-E568-7A1E-4311CB575D29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6012398" y="76651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59;p1">
            <a:extLst>
              <a:ext uri="{FF2B5EF4-FFF2-40B4-BE49-F238E27FC236}">
                <a16:creationId xmlns:a16="http://schemas.microsoft.com/office/drawing/2014/main" id="{F188DB93-1BC1-EF21-CED3-3F6924ED5890}"/>
              </a:ext>
            </a:extLst>
          </p:cNvPr>
          <p:cNvSpPr txBox="1"/>
          <p:nvPr/>
        </p:nvSpPr>
        <p:spPr>
          <a:xfrm>
            <a:off x="7322181" y="66551"/>
            <a:ext cx="4578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" sz="3000" b="0" i="0" u="none" strike="noStrike" cap="none" dirty="0">
                <a:solidFill>
                  <a:schemeClr val="tx1"/>
                </a:solidFill>
                <a:latin typeface="Rubik SemiBold"/>
                <a:ea typeface="Rubik SemiBold"/>
                <a:cs typeface="Rubik SemiBold"/>
                <a:sym typeface="Rubik SemiBold"/>
              </a:rPr>
              <a:t>X</a:t>
            </a:r>
            <a:endParaRPr sz="3000" b="0" i="0" u="none" strike="noStrike" cap="none" dirty="0">
              <a:solidFill>
                <a:schemeClr val="tx1"/>
              </a:solidFill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  <p:pic>
        <p:nvPicPr>
          <p:cNvPr id="9" name="Google Shape;103;p4">
            <a:extLst>
              <a:ext uri="{FF2B5EF4-FFF2-40B4-BE49-F238E27FC236}">
                <a16:creationId xmlns:a16="http://schemas.microsoft.com/office/drawing/2014/main" id="{35692FD9-CB5F-6703-4825-F4C8BC66F56F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27481" y="15659"/>
            <a:ext cx="1328699" cy="4744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99;p4">
            <a:extLst>
              <a:ext uri="{FF2B5EF4-FFF2-40B4-BE49-F238E27FC236}">
                <a16:creationId xmlns:a16="http://schemas.microsoft.com/office/drawing/2014/main" id="{8E312B04-D680-177D-1878-921C071A6177}"/>
              </a:ext>
            </a:extLst>
          </p:cNvPr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g265ee868302_0_99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g265ee868302_0_99"/>
          <p:cNvSpPr txBox="1"/>
          <p:nvPr/>
        </p:nvSpPr>
        <p:spPr>
          <a:xfrm>
            <a:off x="340500" y="452038"/>
            <a:ext cx="8463000" cy="6465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" sz="3000" b="1" dirty="0">
                <a:latin typeface="Rubik"/>
                <a:ea typeface="Rubik"/>
                <a:cs typeface="Rubik"/>
                <a:sym typeface="Rubik"/>
              </a:rPr>
              <a:t>Tools</a:t>
            </a:r>
            <a:endParaRPr sz="3000" b="1" i="0" u="none" strike="noStrike" cap="none" dirty="0">
              <a:solidFill>
                <a:schemeClr val="accent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7" name="Google Shape;100;p4">
            <a:extLst>
              <a:ext uri="{FF2B5EF4-FFF2-40B4-BE49-F238E27FC236}">
                <a16:creationId xmlns:a16="http://schemas.microsoft.com/office/drawing/2014/main" id="{75C542CE-4E75-E568-7A1E-4311CB575D29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6012398" y="76651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59;p1">
            <a:extLst>
              <a:ext uri="{FF2B5EF4-FFF2-40B4-BE49-F238E27FC236}">
                <a16:creationId xmlns:a16="http://schemas.microsoft.com/office/drawing/2014/main" id="{F188DB93-1BC1-EF21-CED3-3F6924ED5890}"/>
              </a:ext>
            </a:extLst>
          </p:cNvPr>
          <p:cNvSpPr txBox="1"/>
          <p:nvPr/>
        </p:nvSpPr>
        <p:spPr>
          <a:xfrm>
            <a:off x="7322181" y="66551"/>
            <a:ext cx="4578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" sz="3000" b="0" i="0" u="none" strike="noStrike" cap="none" dirty="0">
                <a:solidFill>
                  <a:schemeClr val="tx1"/>
                </a:solidFill>
                <a:latin typeface="Rubik SemiBold"/>
                <a:ea typeface="Rubik SemiBold"/>
                <a:cs typeface="Rubik SemiBold"/>
                <a:sym typeface="Rubik SemiBold"/>
              </a:rPr>
              <a:t>X</a:t>
            </a:r>
            <a:endParaRPr sz="3000" b="0" i="0" u="none" strike="noStrike" cap="none" dirty="0">
              <a:solidFill>
                <a:schemeClr val="tx1"/>
              </a:solidFill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  <p:pic>
        <p:nvPicPr>
          <p:cNvPr id="9" name="Google Shape;103;p4">
            <a:extLst>
              <a:ext uri="{FF2B5EF4-FFF2-40B4-BE49-F238E27FC236}">
                <a16:creationId xmlns:a16="http://schemas.microsoft.com/office/drawing/2014/main" id="{35692FD9-CB5F-6703-4825-F4C8BC66F56F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27481" y="15659"/>
            <a:ext cx="1328699" cy="474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001794F-0B5E-D508-272D-B320BD144A3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93751" y="1697548"/>
            <a:ext cx="3037195" cy="212328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B6AB79F-794B-3DB5-715A-D00E25FFB8D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9976" y="1697548"/>
            <a:ext cx="4052711" cy="2123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3663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99;p4">
            <a:extLst>
              <a:ext uri="{FF2B5EF4-FFF2-40B4-BE49-F238E27FC236}">
                <a16:creationId xmlns:a16="http://schemas.microsoft.com/office/drawing/2014/main" id="{9CEF79DD-2C21-5AD9-C824-5A60CB29D65E}"/>
              </a:ext>
            </a:extLst>
          </p:cNvPr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-1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g23ec2985a68_1_33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-1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g23ec2985a68_1_33"/>
          <p:cNvSpPr txBox="1"/>
          <p:nvPr/>
        </p:nvSpPr>
        <p:spPr>
          <a:xfrm>
            <a:off x="340500" y="452038"/>
            <a:ext cx="8463000" cy="6003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5715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</a:pPr>
            <a:r>
              <a:rPr lang="en" sz="2700" b="1" dirty="0">
                <a:latin typeface="Rubik"/>
                <a:ea typeface="Rubik"/>
                <a:cs typeface="Rubik"/>
                <a:sym typeface="Rubik"/>
              </a:rPr>
              <a:t>Importing Dataset to BigQuery</a:t>
            </a:r>
            <a:endParaRPr sz="2700" b="1" i="0" u="none" strike="noStrike" cap="none" dirty="0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B5ECC42-48E6-4845-12DE-83DB6B45C3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6856" y="1354928"/>
            <a:ext cx="2507124" cy="73180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5AEC718-9138-8476-490E-FADC909E78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44008" y="1342680"/>
            <a:ext cx="2369869" cy="7367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67D091F-F60C-CC8C-8F45-16EBD8E95D4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61960" y="2499721"/>
            <a:ext cx="4098272" cy="73180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3595266-5081-FA67-2244-588CF6EDA2F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20697" y="2503051"/>
            <a:ext cx="2507124" cy="1065000"/>
          </a:xfrm>
          <a:prstGeom prst="rect">
            <a:avLst/>
          </a:prstGeom>
        </p:spPr>
      </p:pic>
      <p:pic>
        <p:nvPicPr>
          <p:cNvPr id="15" name="Google Shape;100;p4">
            <a:extLst>
              <a:ext uri="{FF2B5EF4-FFF2-40B4-BE49-F238E27FC236}">
                <a16:creationId xmlns:a16="http://schemas.microsoft.com/office/drawing/2014/main" id="{E0FA9196-6F87-26D9-0750-9F96EB872529}"/>
              </a:ext>
            </a:extLst>
          </p:cNvPr>
          <p:cNvPicPr preferRelativeResize="0"/>
          <p:nvPr/>
        </p:nvPicPr>
        <p:blipFill rotWithShape="1">
          <a:blip r:embed="rId8">
            <a:alphaModFix/>
          </a:blip>
          <a:srcRect t="5658" b="5649"/>
          <a:stretch/>
        </p:blipFill>
        <p:spPr>
          <a:xfrm>
            <a:off x="6012398" y="76650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59;p1">
            <a:extLst>
              <a:ext uri="{FF2B5EF4-FFF2-40B4-BE49-F238E27FC236}">
                <a16:creationId xmlns:a16="http://schemas.microsoft.com/office/drawing/2014/main" id="{06B289A4-0691-F179-C408-259FFF58A67C}"/>
              </a:ext>
            </a:extLst>
          </p:cNvPr>
          <p:cNvSpPr txBox="1"/>
          <p:nvPr/>
        </p:nvSpPr>
        <p:spPr>
          <a:xfrm>
            <a:off x="7322181" y="66550"/>
            <a:ext cx="4578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" sz="3000" b="0" i="0" u="none" strike="noStrike" cap="none" dirty="0">
                <a:solidFill>
                  <a:schemeClr val="tx1"/>
                </a:solidFill>
                <a:latin typeface="Rubik SemiBold"/>
                <a:ea typeface="Rubik SemiBold"/>
                <a:cs typeface="Rubik SemiBold"/>
                <a:sym typeface="Rubik SemiBold"/>
              </a:rPr>
              <a:t>X</a:t>
            </a:r>
            <a:endParaRPr sz="3000" b="0" i="0" u="none" strike="noStrike" cap="none" dirty="0">
              <a:solidFill>
                <a:schemeClr val="tx1"/>
              </a:solidFill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  <p:pic>
        <p:nvPicPr>
          <p:cNvPr id="17" name="Google Shape;103;p4">
            <a:extLst>
              <a:ext uri="{FF2B5EF4-FFF2-40B4-BE49-F238E27FC236}">
                <a16:creationId xmlns:a16="http://schemas.microsoft.com/office/drawing/2014/main" id="{6F7DD2A8-65BF-46D2-C646-B12D23AFF020}"/>
              </a:ext>
            </a:extLst>
          </p:cNvPr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727481" y="15658"/>
            <a:ext cx="1328699" cy="474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5C5E042-89D4-0A05-D650-79BBA97F721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18041" y="1342682"/>
            <a:ext cx="1113414" cy="583338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5959BD0C-A62E-3A1A-6C9C-C917184B4C4C}"/>
              </a:ext>
            </a:extLst>
          </p:cNvPr>
          <p:cNvGrpSpPr/>
          <p:nvPr/>
        </p:nvGrpSpPr>
        <p:grpSpPr>
          <a:xfrm>
            <a:off x="270176" y="1356289"/>
            <a:ext cx="709121" cy="527670"/>
            <a:chOff x="2391994" y="1635646"/>
            <a:chExt cx="805454" cy="1584088"/>
          </a:xfrm>
          <a:solidFill>
            <a:srgbClr val="003A78"/>
          </a:solidFill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5F89A6DE-288A-F43C-AFCF-DB1B4B5498EA}"/>
                </a:ext>
              </a:extLst>
            </p:cNvPr>
            <p:cNvSpPr/>
            <p:nvPr/>
          </p:nvSpPr>
          <p:spPr>
            <a:xfrm>
              <a:off x="2391994" y="1635646"/>
              <a:ext cx="805454" cy="792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Isosceles Triangle 24">
              <a:extLst>
                <a:ext uri="{FF2B5EF4-FFF2-40B4-BE49-F238E27FC236}">
                  <a16:creationId xmlns:a16="http://schemas.microsoft.com/office/drawing/2014/main" id="{509409E1-74E2-EB76-D666-AF9159EF0797}"/>
                </a:ext>
              </a:extLst>
            </p:cNvPr>
            <p:cNvSpPr/>
            <p:nvPr/>
          </p:nvSpPr>
          <p:spPr>
            <a:xfrm rot="10800000">
              <a:off x="2391994" y="2427734"/>
              <a:ext cx="805454" cy="792000"/>
            </a:xfrm>
            <a:prstGeom prst="triangle">
              <a:avLst>
                <a:gd name="adj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C9712099-58FE-45CD-B5BF-9C087E9E16E7}"/>
              </a:ext>
            </a:extLst>
          </p:cNvPr>
          <p:cNvSpPr txBox="1"/>
          <p:nvPr/>
        </p:nvSpPr>
        <p:spPr>
          <a:xfrm>
            <a:off x="318606" y="1296943"/>
            <a:ext cx="7091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  <a:cs typeface="Arial" pitchFamily="34" charset="0"/>
              </a:rPr>
              <a:t>01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3CE66DCA-4121-0025-6946-A56B4C94BA52}"/>
              </a:ext>
            </a:extLst>
          </p:cNvPr>
          <p:cNvGrpSpPr/>
          <p:nvPr/>
        </p:nvGrpSpPr>
        <p:grpSpPr>
          <a:xfrm>
            <a:off x="5624076" y="2567567"/>
            <a:ext cx="786609" cy="530352"/>
            <a:chOff x="2391994" y="1635646"/>
            <a:chExt cx="805454" cy="1584088"/>
          </a:xfrm>
          <a:solidFill>
            <a:srgbClr val="003A78"/>
          </a:solidFill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F1C0D37B-535A-0C84-9170-21F113AA776D}"/>
                </a:ext>
              </a:extLst>
            </p:cNvPr>
            <p:cNvSpPr/>
            <p:nvPr/>
          </p:nvSpPr>
          <p:spPr>
            <a:xfrm>
              <a:off x="2391994" y="1635646"/>
              <a:ext cx="805454" cy="792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Isosceles Triangle 29">
              <a:extLst>
                <a:ext uri="{FF2B5EF4-FFF2-40B4-BE49-F238E27FC236}">
                  <a16:creationId xmlns:a16="http://schemas.microsoft.com/office/drawing/2014/main" id="{079FD23F-17A0-7DEC-02D4-F3C3BADBFF5E}"/>
                </a:ext>
              </a:extLst>
            </p:cNvPr>
            <p:cNvSpPr/>
            <p:nvPr/>
          </p:nvSpPr>
          <p:spPr>
            <a:xfrm rot="10800000">
              <a:off x="2391994" y="2427734"/>
              <a:ext cx="805454" cy="792000"/>
            </a:xfrm>
            <a:prstGeom prst="triangle">
              <a:avLst>
                <a:gd name="adj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97573621-82F1-E7D3-BDB4-8662B24FB18F}"/>
              </a:ext>
            </a:extLst>
          </p:cNvPr>
          <p:cNvSpPr txBox="1"/>
          <p:nvPr/>
        </p:nvSpPr>
        <p:spPr>
          <a:xfrm>
            <a:off x="5657837" y="2509562"/>
            <a:ext cx="7091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  <a:cs typeface="Arial" pitchFamily="34" charset="0"/>
              </a:rPr>
              <a:t>05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1ECC402F-9332-34CA-0461-3E7574BC6316}"/>
              </a:ext>
            </a:extLst>
          </p:cNvPr>
          <p:cNvGrpSpPr/>
          <p:nvPr/>
        </p:nvGrpSpPr>
        <p:grpSpPr>
          <a:xfrm>
            <a:off x="411507" y="2505199"/>
            <a:ext cx="786609" cy="530352"/>
            <a:chOff x="2391994" y="1635646"/>
            <a:chExt cx="805454" cy="1584088"/>
          </a:xfrm>
          <a:solidFill>
            <a:srgbClr val="003A78"/>
          </a:solidFill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36A818E8-26F6-D54A-6CB0-3061CCCB1BCE}"/>
                </a:ext>
              </a:extLst>
            </p:cNvPr>
            <p:cNvSpPr/>
            <p:nvPr/>
          </p:nvSpPr>
          <p:spPr>
            <a:xfrm>
              <a:off x="2391994" y="1635646"/>
              <a:ext cx="805454" cy="792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Isosceles Triangle 33">
              <a:extLst>
                <a:ext uri="{FF2B5EF4-FFF2-40B4-BE49-F238E27FC236}">
                  <a16:creationId xmlns:a16="http://schemas.microsoft.com/office/drawing/2014/main" id="{57B24199-BBA3-75A0-F492-AA4496008FA8}"/>
                </a:ext>
              </a:extLst>
            </p:cNvPr>
            <p:cNvSpPr/>
            <p:nvPr/>
          </p:nvSpPr>
          <p:spPr>
            <a:xfrm rot="10800000">
              <a:off x="2391994" y="2427734"/>
              <a:ext cx="805454" cy="792000"/>
            </a:xfrm>
            <a:prstGeom prst="triangle">
              <a:avLst>
                <a:gd name="adj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7AF79E34-1E40-14BB-6FFC-98F680E72C25}"/>
              </a:ext>
            </a:extLst>
          </p:cNvPr>
          <p:cNvSpPr txBox="1"/>
          <p:nvPr/>
        </p:nvSpPr>
        <p:spPr>
          <a:xfrm>
            <a:off x="408924" y="2465603"/>
            <a:ext cx="7091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  <a:cs typeface="Arial" pitchFamily="34" charset="0"/>
              </a:rPr>
              <a:t>04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BECECD44-DDD1-6B1D-62B2-3C7084C08215}"/>
              </a:ext>
            </a:extLst>
          </p:cNvPr>
          <p:cNvGrpSpPr/>
          <p:nvPr/>
        </p:nvGrpSpPr>
        <p:grpSpPr>
          <a:xfrm>
            <a:off x="5845911" y="1342682"/>
            <a:ext cx="786609" cy="530352"/>
            <a:chOff x="2391994" y="1635646"/>
            <a:chExt cx="805454" cy="1584088"/>
          </a:xfrm>
          <a:solidFill>
            <a:srgbClr val="003A78"/>
          </a:solidFill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E087BBEA-848C-71D2-3CC5-EE0C394BCDBD}"/>
                </a:ext>
              </a:extLst>
            </p:cNvPr>
            <p:cNvSpPr/>
            <p:nvPr/>
          </p:nvSpPr>
          <p:spPr>
            <a:xfrm>
              <a:off x="2391994" y="1635646"/>
              <a:ext cx="805454" cy="792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Isosceles Triangle 37">
              <a:extLst>
                <a:ext uri="{FF2B5EF4-FFF2-40B4-BE49-F238E27FC236}">
                  <a16:creationId xmlns:a16="http://schemas.microsoft.com/office/drawing/2014/main" id="{8734819B-DCF8-5B0B-17BB-33732734BA47}"/>
                </a:ext>
              </a:extLst>
            </p:cNvPr>
            <p:cNvSpPr/>
            <p:nvPr/>
          </p:nvSpPr>
          <p:spPr>
            <a:xfrm rot="10800000">
              <a:off x="2391994" y="2427734"/>
              <a:ext cx="805454" cy="792000"/>
            </a:xfrm>
            <a:prstGeom prst="triangle">
              <a:avLst>
                <a:gd name="adj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A2283495-0B25-B290-0E79-FF8C42630D4E}"/>
              </a:ext>
            </a:extLst>
          </p:cNvPr>
          <p:cNvSpPr txBox="1"/>
          <p:nvPr/>
        </p:nvSpPr>
        <p:spPr>
          <a:xfrm>
            <a:off x="5923399" y="1311185"/>
            <a:ext cx="7091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  <a:cs typeface="Arial" pitchFamily="34" charset="0"/>
              </a:rPr>
              <a:t>03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B65CFFEA-1F5D-DA75-9F63-1E9CC843E19F}"/>
              </a:ext>
            </a:extLst>
          </p:cNvPr>
          <p:cNvGrpSpPr/>
          <p:nvPr/>
        </p:nvGrpSpPr>
        <p:grpSpPr>
          <a:xfrm>
            <a:off x="2353239" y="1342682"/>
            <a:ext cx="709121" cy="530352"/>
            <a:chOff x="2391994" y="1635646"/>
            <a:chExt cx="805454" cy="1584088"/>
          </a:xfrm>
          <a:solidFill>
            <a:srgbClr val="003A78"/>
          </a:solidFill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DDE034E0-F974-BBF5-3879-D103F9A1AEEF}"/>
                </a:ext>
              </a:extLst>
            </p:cNvPr>
            <p:cNvSpPr/>
            <p:nvPr/>
          </p:nvSpPr>
          <p:spPr>
            <a:xfrm>
              <a:off x="2391994" y="1635646"/>
              <a:ext cx="805454" cy="792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Isosceles Triangle 41">
              <a:extLst>
                <a:ext uri="{FF2B5EF4-FFF2-40B4-BE49-F238E27FC236}">
                  <a16:creationId xmlns:a16="http://schemas.microsoft.com/office/drawing/2014/main" id="{7B9911C9-A1A3-CFAC-5E7A-5B33887A6756}"/>
                </a:ext>
              </a:extLst>
            </p:cNvPr>
            <p:cNvSpPr/>
            <p:nvPr/>
          </p:nvSpPr>
          <p:spPr>
            <a:xfrm rot="10800000">
              <a:off x="2391994" y="2427734"/>
              <a:ext cx="805454" cy="792000"/>
            </a:xfrm>
            <a:prstGeom prst="triangle">
              <a:avLst>
                <a:gd name="adj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7FBAAA5D-32DF-BFA9-706A-C0F345C44F78}"/>
              </a:ext>
            </a:extLst>
          </p:cNvPr>
          <p:cNvSpPr txBox="1"/>
          <p:nvPr/>
        </p:nvSpPr>
        <p:spPr>
          <a:xfrm>
            <a:off x="2370874" y="1289900"/>
            <a:ext cx="7091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0B9B6018-0FF0-2675-E343-40F3ED9DDD1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744136" y="3405516"/>
            <a:ext cx="1655726" cy="1641117"/>
          </a:xfrm>
          <a:prstGeom prst="rect">
            <a:avLst/>
          </a:prstGeom>
        </p:spPr>
      </p:pic>
      <p:grpSp>
        <p:nvGrpSpPr>
          <p:cNvPr id="46" name="Group 45">
            <a:extLst>
              <a:ext uri="{FF2B5EF4-FFF2-40B4-BE49-F238E27FC236}">
                <a16:creationId xmlns:a16="http://schemas.microsoft.com/office/drawing/2014/main" id="{FED18BE6-EB3F-7BF0-25DF-8958E023E333}"/>
              </a:ext>
            </a:extLst>
          </p:cNvPr>
          <p:cNvGrpSpPr/>
          <p:nvPr/>
        </p:nvGrpSpPr>
        <p:grpSpPr>
          <a:xfrm>
            <a:off x="2453963" y="3644513"/>
            <a:ext cx="786609" cy="530352"/>
            <a:chOff x="2391994" y="1635646"/>
            <a:chExt cx="805454" cy="1584088"/>
          </a:xfrm>
          <a:solidFill>
            <a:srgbClr val="003A78"/>
          </a:solidFill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D5A50FE1-46DE-4528-BAA8-2392A487E6E8}"/>
                </a:ext>
              </a:extLst>
            </p:cNvPr>
            <p:cNvSpPr/>
            <p:nvPr/>
          </p:nvSpPr>
          <p:spPr>
            <a:xfrm>
              <a:off x="2391994" y="1635646"/>
              <a:ext cx="805454" cy="792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Isosceles Triangle 47">
              <a:extLst>
                <a:ext uri="{FF2B5EF4-FFF2-40B4-BE49-F238E27FC236}">
                  <a16:creationId xmlns:a16="http://schemas.microsoft.com/office/drawing/2014/main" id="{A2C28972-6FF8-D13E-1C41-D32780BB1396}"/>
                </a:ext>
              </a:extLst>
            </p:cNvPr>
            <p:cNvSpPr/>
            <p:nvPr/>
          </p:nvSpPr>
          <p:spPr>
            <a:xfrm rot="10800000">
              <a:off x="2391994" y="2427734"/>
              <a:ext cx="805454" cy="792000"/>
            </a:xfrm>
            <a:prstGeom prst="triangle">
              <a:avLst>
                <a:gd name="adj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D1F67A85-72A7-39E5-711E-08D8A18BB4E9}"/>
              </a:ext>
            </a:extLst>
          </p:cNvPr>
          <p:cNvSpPr txBox="1"/>
          <p:nvPr/>
        </p:nvSpPr>
        <p:spPr>
          <a:xfrm>
            <a:off x="2531451" y="3644513"/>
            <a:ext cx="7091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  <a:cs typeface="Arial" pitchFamily="34" charset="0"/>
              </a:rPr>
              <a:t>06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4013F81-3EA6-07BF-50DA-D1753428F889}"/>
              </a:ext>
            </a:extLst>
          </p:cNvPr>
          <p:cNvSpPr txBox="1"/>
          <p:nvPr/>
        </p:nvSpPr>
        <p:spPr>
          <a:xfrm>
            <a:off x="964274" y="1944336"/>
            <a:ext cx="9236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Bahnschrift Light Condensed" panose="020B0502040204020203" pitchFamily="34" charset="0"/>
              </a:rPr>
              <a:t>Go to </a:t>
            </a:r>
            <a:r>
              <a:rPr lang="en-US" sz="1200" dirty="0" err="1">
                <a:latin typeface="Bahnschrift Light Condensed" panose="020B0502040204020203" pitchFamily="34" charset="0"/>
              </a:rPr>
              <a:t>bigQuery</a:t>
            </a:r>
            <a:endParaRPr lang="en-US" sz="1200" dirty="0">
              <a:latin typeface="Bahnschrift Light Condensed" panose="020B0502040204020203" pitchFamily="34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DA44A88-6A6C-2A4A-E817-D7F6CF15F595}"/>
              </a:ext>
            </a:extLst>
          </p:cNvPr>
          <p:cNvSpPr txBox="1"/>
          <p:nvPr/>
        </p:nvSpPr>
        <p:spPr>
          <a:xfrm>
            <a:off x="3611642" y="2053732"/>
            <a:ext cx="178822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Bahnschrift Light Condensed" panose="020B0502040204020203" pitchFamily="34" charset="0"/>
              </a:rPr>
              <a:t>Create new project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175A6AC5-8C92-17E9-B63F-FA3096290433}"/>
              </a:ext>
            </a:extLst>
          </p:cNvPr>
          <p:cNvSpPr txBox="1"/>
          <p:nvPr/>
        </p:nvSpPr>
        <p:spPr>
          <a:xfrm>
            <a:off x="7128457" y="2079479"/>
            <a:ext cx="118666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Bahnschrift Light Condensed" panose="020B0502040204020203" pitchFamily="34" charset="0"/>
              </a:rPr>
              <a:t>Add the file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2645997F-29C4-A809-3B6A-4762D01B561B}"/>
              </a:ext>
            </a:extLst>
          </p:cNvPr>
          <p:cNvSpPr txBox="1"/>
          <p:nvPr/>
        </p:nvSpPr>
        <p:spPr>
          <a:xfrm>
            <a:off x="370392" y="3019142"/>
            <a:ext cx="135139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Bahnschrift Light Condensed" panose="020B0502040204020203" pitchFamily="34" charset="0"/>
              </a:rPr>
              <a:t>Browse the file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23B84BB6-862A-1DB1-35F4-EC49EEE78BDC}"/>
              </a:ext>
            </a:extLst>
          </p:cNvPr>
          <p:cNvSpPr txBox="1"/>
          <p:nvPr/>
        </p:nvSpPr>
        <p:spPr>
          <a:xfrm>
            <a:off x="6644008" y="3621575"/>
            <a:ext cx="205621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Bahnschrift Light Condensed" panose="020B0502040204020203" pitchFamily="34" charset="0"/>
              </a:rPr>
              <a:t>Create dataset and named the table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B5735C39-A215-BD98-062F-45F28DC9AF7F}"/>
              </a:ext>
            </a:extLst>
          </p:cNvPr>
          <p:cNvSpPr txBox="1"/>
          <p:nvPr/>
        </p:nvSpPr>
        <p:spPr>
          <a:xfrm>
            <a:off x="2412708" y="4251941"/>
            <a:ext cx="165572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Bahnschrift Light Condensed" panose="020B0502040204020203" pitchFamily="34" charset="0"/>
              </a:rPr>
              <a:t>File has been created</a:t>
            </a:r>
          </a:p>
        </p:txBody>
      </p:sp>
      <p:pic>
        <p:nvPicPr>
          <p:cNvPr id="62" name="Graphic 61" descr="Cursor with solid fill">
            <a:extLst>
              <a:ext uri="{FF2B5EF4-FFF2-40B4-BE49-F238E27FC236}">
                <a16:creationId xmlns:a16="http://schemas.microsoft.com/office/drawing/2014/main" id="{126CA7CA-3685-BCCC-0212-AAC5128888D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rot="561498">
            <a:off x="5414838" y="1396548"/>
            <a:ext cx="380286" cy="380286"/>
          </a:xfrm>
          <a:prstGeom prst="rect">
            <a:avLst/>
          </a:prstGeom>
        </p:spPr>
      </p:pic>
      <p:pic>
        <p:nvPicPr>
          <p:cNvPr id="63" name="Graphic 62" descr="Cursor with solid fill">
            <a:extLst>
              <a:ext uri="{FF2B5EF4-FFF2-40B4-BE49-F238E27FC236}">
                <a16:creationId xmlns:a16="http://schemas.microsoft.com/office/drawing/2014/main" id="{1A3E769A-587C-A534-ABAA-AE1C737667A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rot="16953052">
            <a:off x="6995238" y="1417700"/>
            <a:ext cx="380286" cy="380286"/>
          </a:xfrm>
          <a:prstGeom prst="rect">
            <a:avLst/>
          </a:prstGeom>
        </p:spPr>
      </p:pic>
      <p:pic>
        <p:nvPicPr>
          <p:cNvPr id="64" name="Graphic 63" descr="Cursor with solid fill">
            <a:extLst>
              <a:ext uri="{FF2B5EF4-FFF2-40B4-BE49-F238E27FC236}">
                <a16:creationId xmlns:a16="http://schemas.microsoft.com/office/drawing/2014/main" id="{398569F0-ECC3-E622-0B18-2AB1D039BFC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 rot="561498">
            <a:off x="5128428" y="2909434"/>
            <a:ext cx="380286" cy="380286"/>
          </a:xfrm>
          <a:prstGeom prst="rect">
            <a:avLst/>
          </a:prstGeom>
        </p:spPr>
      </p:pic>
      <p:pic>
        <p:nvPicPr>
          <p:cNvPr id="70" name="Graphic 69" descr="Line arrow: Straight with solid fill">
            <a:extLst>
              <a:ext uri="{FF2B5EF4-FFF2-40B4-BE49-F238E27FC236}">
                <a16:creationId xmlns:a16="http://schemas.microsoft.com/office/drawing/2014/main" id="{6E4A327D-E883-2C2B-FBC7-B7AA801AAB70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4718570" y="4082499"/>
            <a:ext cx="818534" cy="276999"/>
          </a:xfrm>
          <a:prstGeom prst="rect">
            <a:avLst/>
          </a:prstGeom>
        </p:spPr>
      </p:pic>
      <p:sp>
        <p:nvSpPr>
          <p:cNvPr id="71" name="TextBox 70">
            <a:extLst>
              <a:ext uri="{FF2B5EF4-FFF2-40B4-BE49-F238E27FC236}">
                <a16:creationId xmlns:a16="http://schemas.microsoft.com/office/drawing/2014/main" id="{E3091F5E-C92F-D818-9AC8-3C277515BD2C}"/>
              </a:ext>
            </a:extLst>
          </p:cNvPr>
          <p:cNvSpPr txBox="1"/>
          <p:nvPr/>
        </p:nvSpPr>
        <p:spPr>
          <a:xfrm>
            <a:off x="5440041" y="4090193"/>
            <a:ext cx="66396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latin typeface="Aptos" panose="020B0004020202020204" pitchFamily="34" charset="0"/>
              </a:rPr>
              <a:t>Dataset</a:t>
            </a:r>
            <a:endParaRPr lang="en-US" dirty="0">
              <a:latin typeface="Aptos" panose="020B0004020202020204" pitchFamily="34" charset="0"/>
            </a:endParaRPr>
          </a:p>
        </p:txBody>
      </p:sp>
      <p:sp>
        <p:nvSpPr>
          <p:cNvPr id="72" name="Right Brace 71">
            <a:extLst>
              <a:ext uri="{FF2B5EF4-FFF2-40B4-BE49-F238E27FC236}">
                <a16:creationId xmlns:a16="http://schemas.microsoft.com/office/drawing/2014/main" id="{1FA4675B-A0C7-8AD7-1C8B-4D278AAF40F7}"/>
              </a:ext>
            </a:extLst>
          </p:cNvPr>
          <p:cNvSpPr/>
          <p:nvPr/>
        </p:nvSpPr>
        <p:spPr>
          <a:xfrm>
            <a:off x="5329576" y="4372738"/>
            <a:ext cx="243939" cy="600124"/>
          </a:xfrm>
          <a:prstGeom prst="righ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42ED2013-7FD5-7675-F86A-2E349AF54A43}"/>
              </a:ext>
            </a:extLst>
          </p:cNvPr>
          <p:cNvSpPr txBox="1"/>
          <p:nvPr/>
        </p:nvSpPr>
        <p:spPr>
          <a:xfrm>
            <a:off x="5548299" y="4541995"/>
            <a:ext cx="51648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latin typeface="Aptos" panose="020B0004020202020204" pitchFamily="34" charset="0"/>
              </a:rPr>
              <a:t>Table</a:t>
            </a:r>
            <a:endParaRPr lang="en-US" dirty="0">
              <a:latin typeface="Aptos" panose="020B0004020202020204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g23ec2985a68_1_42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g23ec2985a68_1_42"/>
          <p:cNvSpPr txBox="1"/>
          <p:nvPr/>
        </p:nvSpPr>
        <p:spPr>
          <a:xfrm>
            <a:off x="340500" y="426775"/>
            <a:ext cx="8463000" cy="6003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5715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</a:pPr>
            <a:r>
              <a:rPr lang="en" sz="2700" b="1" dirty="0">
                <a:latin typeface="Rubik"/>
                <a:ea typeface="Rubik"/>
                <a:cs typeface="Rubik"/>
                <a:sym typeface="Rubik"/>
              </a:rPr>
              <a:t>Dataset </a:t>
            </a:r>
            <a:endParaRPr sz="2700" b="1" i="0" u="none" strike="noStrike" cap="none" dirty="0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4967AA-D234-81CD-7D1A-849CFFBAA3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211" y="1235365"/>
            <a:ext cx="3434425" cy="1632412"/>
          </a:xfrm>
          <a:prstGeom prst="rect">
            <a:avLst/>
          </a:prstGeom>
          <a:ln>
            <a:solidFill>
              <a:srgbClr val="003A78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39495D0-DAE3-D345-C307-2318F55C64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01438" y="1227657"/>
            <a:ext cx="5337277" cy="1632412"/>
          </a:xfrm>
          <a:prstGeom prst="rect">
            <a:avLst/>
          </a:prstGeom>
          <a:ln>
            <a:solidFill>
              <a:srgbClr val="003A78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8AC68E0-FD92-E2EB-3DBB-FC7916E4E10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211" y="3425603"/>
            <a:ext cx="3830725" cy="1483022"/>
          </a:xfrm>
          <a:prstGeom prst="rect">
            <a:avLst/>
          </a:prstGeom>
          <a:ln>
            <a:solidFill>
              <a:srgbClr val="003A78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69DCCA2-5E16-5EBB-0072-FFF7F931C63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63003" y="3417626"/>
            <a:ext cx="4610448" cy="1491000"/>
          </a:xfrm>
          <a:prstGeom prst="rect">
            <a:avLst/>
          </a:prstGeom>
          <a:ln>
            <a:solidFill>
              <a:srgbClr val="003A78"/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9A230D0-CD02-9154-3165-CCC195EC1C69}"/>
              </a:ext>
            </a:extLst>
          </p:cNvPr>
          <p:cNvSpPr txBox="1"/>
          <p:nvPr/>
        </p:nvSpPr>
        <p:spPr>
          <a:xfrm>
            <a:off x="1093087" y="919880"/>
            <a:ext cx="12153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Aptos Narrow" panose="020B0004020202020204" pitchFamily="34" charset="0"/>
              </a:rPr>
              <a:t>Dataset Product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85C6D45-7DB7-C276-2297-990C6DF686D6}"/>
              </a:ext>
            </a:extLst>
          </p:cNvPr>
          <p:cNvSpPr txBox="1"/>
          <p:nvPr/>
        </p:nvSpPr>
        <p:spPr>
          <a:xfrm>
            <a:off x="5498987" y="873186"/>
            <a:ext cx="174217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1" dirty="0">
                <a:latin typeface="Aptos Narrow" panose="020B0004020202020204" pitchFamily="34" charset="0"/>
              </a:rPr>
              <a:t>Dataset Inventory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AE6DC82-8146-2A9E-6217-EF45D629B467}"/>
              </a:ext>
            </a:extLst>
          </p:cNvPr>
          <p:cNvSpPr txBox="1"/>
          <p:nvPr/>
        </p:nvSpPr>
        <p:spPr>
          <a:xfrm>
            <a:off x="950187" y="3109849"/>
            <a:ext cx="215077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Aptos Narrow" panose="020B0004020202020204" pitchFamily="34" charset="0"/>
              </a:rPr>
              <a:t>Dataset Kantor Cabang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95B388-64F6-CDDB-AE32-0CA9DBE29199}"/>
              </a:ext>
            </a:extLst>
          </p:cNvPr>
          <p:cNvSpPr txBox="1"/>
          <p:nvPr/>
        </p:nvSpPr>
        <p:spPr>
          <a:xfrm>
            <a:off x="5531478" y="3070155"/>
            <a:ext cx="207349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Aptos Narrow" panose="020B0004020202020204" pitchFamily="34" charset="0"/>
              </a:rPr>
              <a:t>Dataset Final </a:t>
            </a:r>
            <a:r>
              <a:rPr lang="en-US" b="1" dirty="0" err="1">
                <a:latin typeface="Aptos Narrow" panose="020B0004020202020204" pitchFamily="34" charset="0"/>
              </a:rPr>
              <a:t>Transaksi</a:t>
            </a:r>
            <a:endParaRPr lang="en-US" b="1" dirty="0">
              <a:latin typeface="Aptos Narrow" panose="020B0004020202020204" pitchFamily="34" charset="0"/>
            </a:endParaRPr>
          </a:p>
        </p:txBody>
      </p:sp>
      <p:pic>
        <p:nvPicPr>
          <p:cNvPr id="2" name="Google Shape;100;p4">
            <a:extLst>
              <a:ext uri="{FF2B5EF4-FFF2-40B4-BE49-F238E27FC236}">
                <a16:creationId xmlns:a16="http://schemas.microsoft.com/office/drawing/2014/main" id="{6C73F030-860D-6DA1-DE94-1BD7D3CD990C}"/>
              </a:ext>
            </a:extLst>
          </p:cNvPr>
          <p:cNvPicPr preferRelativeResize="0"/>
          <p:nvPr/>
        </p:nvPicPr>
        <p:blipFill rotWithShape="1">
          <a:blip r:embed="rId8">
            <a:alphaModFix/>
          </a:blip>
          <a:srcRect t="5658" b="5649"/>
          <a:stretch/>
        </p:blipFill>
        <p:spPr>
          <a:xfrm>
            <a:off x="6012398" y="76650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59;p1">
            <a:extLst>
              <a:ext uri="{FF2B5EF4-FFF2-40B4-BE49-F238E27FC236}">
                <a16:creationId xmlns:a16="http://schemas.microsoft.com/office/drawing/2014/main" id="{5C8CB344-07A7-070F-D2CF-16F6A0E8150B}"/>
              </a:ext>
            </a:extLst>
          </p:cNvPr>
          <p:cNvSpPr txBox="1"/>
          <p:nvPr/>
        </p:nvSpPr>
        <p:spPr>
          <a:xfrm>
            <a:off x="7322181" y="66550"/>
            <a:ext cx="4578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" sz="3000" b="0" i="0" u="none" strike="noStrike" cap="none" dirty="0">
                <a:solidFill>
                  <a:schemeClr val="tx1"/>
                </a:solidFill>
                <a:latin typeface="Rubik SemiBold"/>
                <a:ea typeface="Rubik SemiBold"/>
                <a:cs typeface="Rubik SemiBold"/>
                <a:sym typeface="Rubik SemiBold"/>
              </a:rPr>
              <a:t>X</a:t>
            </a:r>
            <a:endParaRPr sz="3000" b="0" i="0" u="none" strike="noStrike" cap="none" dirty="0">
              <a:solidFill>
                <a:schemeClr val="tx1"/>
              </a:solidFill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  <p:pic>
        <p:nvPicPr>
          <p:cNvPr id="5" name="Google Shape;103;p4">
            <a:extLst>
              <a:ext uri="{FF2B5EF4-FFF2-40B4-BE49-F238E27FC236}">
                <a16:creationId xmlns:a16="http://schemas.microsoft.com/office/drawing/2014/main" id="{77AEB217-E4EB-8161-06C7-4D5D78E7E76E}"/>
              </a:ext>
            </a:extLst>
          </p:cNvPr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727481" y="15658"/>
            <a:ext cx="1328699" cy="47449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946285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g23ec2985a68_1_49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g23ec2985a68_1_49"/>
          <p:cNvSpPr txBox="1"/>
          <p:nvPr/>
        </p:nvSpPr>
        <p:spPr>
          <a:xfrm>
            <a:off x="340500" y="452038"/>
            <a:ext cx="8463000" cy="6003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5715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</a:pPr>
            <a:r>
              <a:rPr lang="en" sz="2700" b="1" dirty="0">
                <a:latin typeface="Rubik"/>
                <a:ea typeface="Rubik"/>
                <a:cs typeface="Rubik"/>
                <a:sym typeface="Rubik"/>
              </a:rPr>
              <a:t>BigQuery Syntax</a:t>
            </a:r>
            <a:endParaRPr sz="2700" b="1" i="0" u="none" strike="noStrike" cap="none" dirty="0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2" name="Google Shape;100;p4">
            <a:extLst>
              <a:ext uri="{FF2B5EF4-FFF2-40B4-BE49-F238E27FC236}">
                <a16:creationId xmlns:a16="http://schemas.microsoft.com/office/drawing/2014/main" id="{D664CFDC-036D-5509-0DB2-D76087A78CC2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6012398" y="76650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59;p1">
            <a:extLst>
              <a:ext uri="{FF2B5EF4-FFF2-40B4-BE49-F238E27FC236}">
                <a16:creationId xmlns:a16="http://schemas.microsoft.com/office/drawing/2014/main" id="{115FEE99-4A08-BDE8-0E01-8C8B8A0CF920}"/>
              </a:ext>
            </a:extLst>
          </p:cNvPr>
          <p:cNvSpPr txBox="1"/>
          <p:nvPr/>
        </p:nvSpPr>
        <p:spPr>
          <a:xfrm>
            <a:off x="7322181" y="66550"/>
            <a:ext cx="4578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" sz="3000" b="0" i="0" u="none" strike="noStrike" cap="none" dirty="0">
                <a:solidFill>
                  <a:schemeClr val="tx1"/>
                </a:solidFill>
                <a:latin typeface="Rubik SemiBold"/>
                <a:ea typeface="Rubik SemiBold"/>
                <a:cs typeface="Rubik SemiBold"/>
                <a:sym typeface="Rubik SemiBold"/>
              </a:rPr>
              <a:t>X</a:t>
            </a:r>
            <a:endParaRPr sz="3000" b="0" i="0" u="none" strike="noStrike" cap="none" dirty="0">
              <a:solidFill>
                <a:schemeClr val="tx1"/>
              </a:solidFill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  <p:pic>
        <p:nvPicPr>
          <p:cNvPr id="5" name="Google Shape;103;p4">
            <a:extLst>
              <a:ext uri="{FF2B5EF4-FFF2-40B4-BE49-F238E27FC236}">
                <a16:creationId xmlns:a16="http://schemas.microsoft.com/office/drawing/2014/main" id="{2CB060A0-C5D0-7031-3AFE-4D402C61F078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27481" y="15658"/>
            <a:ext cx="1328699" cy="474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BF0AF773-EDE5-0C06-965C-C3D8A464650B}"/>
              </a:ext>
            </a:extLst>
          </p:cNvPr>
          <p:cNvGrpSpPr/>
          <p:nvPr/>
        </p:nvGrpSpPr>
        <p:grpSpPr>
          <a:xfrm>
            <a:off x="2037045" y="1187338"/>
            <a:ext cx="4647090" cy="3616481"/>
            <a:chOff x="1234151" y="266500"/>
            <a:chExt cx="3975353" cy="3345834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5463596-2038-7B13-5DE5-8BB41B26F1A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234151" y="266500"/>
              <a:ext cx="3975353" cy="2745535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6B5A2371-FE87-9DBA-CC41-D8EFCF9C0D5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r="12396"/>
            <a:stretch/>
          </p:blipFill>
          <p:spPr>
            <a:xfrm>
              <a:off x="1234151" y="3012035"/>
              <a:ext cx="3975353" cy="60029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g23ec2985a68_1_42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g23ec2985a68_1_42"/>
          <p:cNvSpPr txBox="1"/>
          <p:nvPr/>
        </p:nvSpPr>
        <p:spPr>
          <a:xfrm>
            <a:off x="340500" y="452038"/>
            <a:ext cx="8463000" cy="6003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5715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</a:pPr>
            <a:r>
              <a:rPr lang="en" sz="2700" b="1" dirty="0">
                <a:latin typeface="Rubik"/>
                <a:ea typeface="Rubik"/>
                <a:cs typeface="Rubik"/>
                <a:sym typeface="Rubik"/>
              </a:rPr>
              <a:t>Aggregation Table</a:t>
            </a:r>
            <a:endParaRPr sz="2700" b="1" i="0" u="none" strike="noStrike" cap="none" dirty="0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2" name="Google Shape;100;p4">
            <a:extLst>
              <a:ext uri="{FF2B5EF4-FFF2-40B4-BE49-F238E27FC236}">
                <a16:creationId xmlns:a16="http://schemas.microsoft.com/office/drawing/2014/main" id="{2D8B677F-1231-E921-7913-CD8B27B7EC1E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6012398" y="76650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59;p1">
            <a:extLst>
              <a:ext uri="{FF2B5EF4-FFF2-40B4-BE49-F238E27FC236}">
                <a16:creationId xmlns:a16="http://schemas.microsoft.com/office/drawing/2014/main" id="{20181ACD-DCE2-9460-3061-E308A5397660}"/>
              </a:ext>
            </a:extLst>
          </p:cNvPr>
          <p:cNvSpPr txBox="1"/>
          <p:nvPr/>
        </p:nvSpPr>
        <p:spPr>
          <a:xfrm>
            <a:off x="7322181" y="66550"/>
            <a:ext cx="4578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" sz="3000" b="0" i="0" u="none" strike="noStrike" cap="none" dirty="0">
                <a:solidFill>
                  <a:schemeClr val="tx1"/>
                </a:solidFill>
                <a:latin typeface="Rubik SemiBold"/>
                <a:ea typeface="Rubik SemiBold"/>
                <a:cs typeface="Rubik SemiBold"/>
                <a:sym typeface="Rubik SemiBold"/>
              </a:rPr>
              <a:t>X</a:t>
            </a:r>
            <a:endParaRPr sz="3000" b="0" i="0" u="none" strike="noStrike" cap="none" dirty="0">
              <a:solidFill>
                <a:schemeClr val="tx1"/>
              </a:solidFill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  <p:pic>
        <p:nvPicPr>
          <p:cNvPr id="6" name="Google Shape;103;p4">
            <a:extLst>
              <a:ext uri="{FF2B5EF4-FFF2-40B4-BE49-F238E27FC236}">
                <a16:creationId xmlns:a16="http://schemas.microsoft.com/office/drawing/2014/main" id="{87BBAA8A-4B59-74CE-6F73-DBF05F936F45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27481" y="15658"/>
            <a:ext cx="1328699" cy="47449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E32AFD4A-2D46-22A9-8D9F-C44DAD1E11CD}"/>
              </a:ext>
            </a:extLst>
          </p:cNvPr>
          <p:cNvGrpSpPr/>
          <p:nvPr/>
        </p:nvGrpSpPr>
        <p:grpSpPr>
          <a:xfrm>
            <a:off x="0" y="1634873"/>
            <a:ext cx="9056180" cy="2057316"/>
            <a:chOff x="340500" y="1416089"/>
            <a:chExt cx="9416883" cy="1324421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695F4FFA-3B1A-A95C-79EB-5A34D7C3324A}"/>
                </a:ext>
              </a:extLst>
            </p:cNvPr>
            <p:cNvGrpSpPr/>
            <p:nvPr/>
          </p:nvGrpSpPr>
          <p:grpSpPr>
            <a:xfrm>
              <a:off x="340500" y="1416089"/>
              <a:ext cx="8334314" cy="1324420"/>
              <a:chOff x="525237" y="1022140"/>
              <a:chExt cx="8334314" cy="1324420"/>
            </a:xfrm>
          </p:grpSpPr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58F83DFB-FDA0-A7FA-17CA-4019B777B1B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25237" y="1052338"/>
                <a:ext cx="4084656" cy="1294222"/>
              </a:xfrm>
              <a:prstGeom prst="rect">
                <a:avLst/>
              </a:prstGeom>
            </p:spPr>
          </p:pic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AFC39DB8-7B21-20DF-39BC-2385E02FF35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609893" y="1022140"/>
                <a:ext cx="4249658" cy="1324420"/>
              </a:xfrm>
              <a:prstGeom prst="rect">
                <a:avLst/>
              </a:prstGeom>
            </p:spPr>
          </p:pic>
        </p:grp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824AAAF3-6003-F770-192E-4F95E8A7E96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8674814" y="1416090"/>
              <a:ext cx="1082569" cy="132442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436</TotalTime>
  <Words>253</Words>
  <Application>Microsoft Office PowerPoint</Application>
  <PresentationFormat>On-screen Show (16:9)</PresentationFormat>
  <Paragraphs>53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1" baseType="lpstr">
      <vt:lpstr>Arial</vt:lpstr>
      <vt:lpstr>Aptos Narrow</vt:lpstr>
      <vt:lpstr>Roboto</vt:lpstr>
      <vt:lpstr>Rubik Light</vt:lpstr>
      <vt:lpstr>Rubik Medium</vt:lpstr>
      <vt:lpstr>Bahnschrift Light Condensed</vt:lpstr>
      <vt:lpstr>Aptos</vt:lpstr>
      <vt:lpstr>Rubik SemiBold</vt:lpstr>
      <vt:lpstr>Rubik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normadesitasari03@gmail.com</cp:lastModifiedBy>
  <cp:revision>11</cp:revision>
  <dcterms:modified xsi:type="dcterms:W3CDTF">2024-03-26T04:54:22Z</dcterms:modified>
</cp:coreProperties>
</file>